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3" r:id="rId8"/>
    <p:sldId id="274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6" r:id="rId19"/>
    <p:sldId id="288" r:id="rId20"/>
    <p:sldId id="289" r:id="rId21"/>
    <p:sldId id="290" r:id="rId22"/>
    <p:sldId id="291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77" autoAdjust="0"/>
    <p:restoredTop sz="94660"/>
  </p:normalViewPr>
  <p:slideViewPr>
    <p:cSldViewPr>
      <p:cViewPr varScale="1">
        <p:scale>
          <a:sx n="110" d="100"/>
          <a:sy n="110" d="100"/>
        </p:scale>
        <p:origin x="-11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AXIM\&#1056;&#1040;&#1041;&#1054;&#1058;&#1040;\&#1055;&#1056;&#1040;&#1050;&#1058;&#1048;&#1063;&#1045;&#1057;&#1050;&#1048;&#1045;%20&#1047;&#1040;&#1053;&#1071;&#1058;&#1048;&#1071;\&#1057;&#1052;&#1055;\&#1051;&#1077;&#1082;&#1094;&#1080;&#1080;\5%20&#1090;&#1077;&#1084;&#1072;\&#1055;&#1088;&#1080;&#1084;&#1077;&#1088;&#1099;%20&#1090;&#1088;&#1077;&#1085;&#1076;&#1086;&#1074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AXIM\&#1056;&#1040;&#1041;&#1054;&#1058;&#1040;\&#1055;&#1056;&#1040;&#1050;&#1058;&#1048;&#1063;&#1045;&#1057;&#1050;&#1048;&#1045;%20&#1047;&#1040;&#1053;&#1071;&#1058;&#1048;&#1071;\&#1057;&#1052;&#1055;\&#1051;&#1077;&#1082;&#1094;&#1080;&#1080;\5%20&#1090;&#1077;&#1084;&#1072;\&#1055;&#1088;&#1080;&#1084;&#1077;&#1088;&#1099;%20&#1090;&#1088;&#1077;&#1085;&#1076;&#1086;&#1074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AXIM\&#1056;&#1040;&#1041;&#1054;&#1058;&#1040;\&#1055;&#1056;&#1040;&#1050;&#1058;&#1048;&#1063;&#1045;&#1057;&#1050;&#1048;&#1045;%20&#1047;&#1040;&#1053;&#1071;&#1058;&#1048;&#1071;\&#1057;&#1052;&#1055;\&#1051;&#1077;&#1082;&#1094;&#1080;&#1080;\5%20&#1090;&#1077;&#1084;&#1072;\&#1055;&#1088;&#1080;&#1084;&#1077;&#1088;&#1099;%20&#1090;&#1088;&#1077;&#1085;&#1076;&#1086;&#1074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AXIM\&#1056;&#1040;&#1041;&#1054;&#1058;&#1040;\&#1055;&#1056;&#1040;&#1050;&#1058;&#1048;&#1063;&#1045;&#1057;&#1050;&#1048;&#1045;%20&#1047;&#1040;&#1053;&#1071;&#1058;&#1048;&#1071;\&#1057;&#1052;&#1055;\&#1051;&#1077;&#1082;&#1094;&#1080;&#1080;\5%20&#1090;&#1077;&#1084;&#1072;\&#1055;&#1088;&#1080;&#1084;&#1077;&#1088;&#1099;%20&#1090;&#1088;&#1077;&#1085;&#1076;&#1086;&#1074;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D:\MAXIM\&#1056;&#1040;&#1041;&#1054;&#1058;&#1040;\&#1055;&#1056;&#1040;&#1050;&#1058;&#1048;&#1063;&#1045;&#1057;&#1050;&#1048;&#1045;%20&#1047;&#1040;&#1053;&#1071;&#1058;&#1048;&#1071;\&#1057;&#1052;&#1055;\&#1051;&#1077;&#1082;&#1094;&#1080;&#1080;\5%20&#1090;&#1077;&#1084;&#1072;\&#1055;&#1088;&#1080;&#1084;&#1077;&#1088;&#1099;%20&#1090;&#1088;&#1077;&#1085;&#1076;&#1086;&#1074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AXIM\&#1056;&#1040;&#1041;&#1054;&#1058;&#1040;\&#1055;&#1056;&#1040;&#1050;&#1058;&#1048;&#1063;&#1045;&#1057;&#1050;&#1048;&#1045;%20&#1047;&#1040;&#1053;&#1071;&#1058;&#1048;&#1071;\&#1057;&#1052;&#1055;\&#1051;&#1077;&#1082;&#1094;&#1080;&#1080;\5%20&#1090;&#1077;&#1084;&#1072;\&#1055;&#1088;&#1080;&#1084;&#1077;&#1088;&#1099;%20&#1090;&#1088;&#1077;&#1085;&#1076;&#1086;&#1074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lineChart>
        <c:grouping val="standard"/>
        <c:ser>
          <c:idx val="0"/>
          <c:order val="0"/>
          <c:tx>
            <c:strRef>
              <c:f>Линейный!$B$1</c:f>
              <c:strCache>
                <c:ptCount val="1"/>
                <c:pt idx="0">
                  <c:v>y</c:v>
                </c:pt>
              </c:strCache>
            </c:strRef>
          </c:tx>
          <c:spPr>
            <a:ln w="44450"/>
          </c:spPr>
          <c:marker>
            <c:symbol val="diamond"/>
            <c:size val="15"/>
          </c:marker>
          <c:cat>
            <c:numRef>
              <c:f>Линейный!$A$2:$A$10</c:f>
              <c:numCache>
                <c:formatCode>General</c:formatCode>
                <c:ptCount val="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</c:numCache>
            </c:numRef>
          </c:cat>
          <c:val>
            <c:numRef>
              <c:f>Линейный!$B$2:$B$10</c:f>
              <c:numCache>
                <c:formatCode>General</c:formatCode>
                <c:ptCount val="9"/>
                <c:pt idx="0">
                  <c:v>78</c:v>
                </c:pt>
                <c:pt idx="1">
                  <c:v>89</c:v>
                </c:pt>
                <c:pt idx="2">
                  <c:v>110</c:v>
                </c:pt>
                <c:pt idx="3">
                  <c:v>110</c:v>
                </c:pt>
                <c:pt idx="4">
                  <c:v>113</c:v>
                </c:pt>
                <c:pt idx="5">
                  <c:v>113</c:v>
                </c:pt>
                <c:pt idx="6">
                  <c:v>112</c:v>
                </c:pt>
                <c:pt idx="7">
                  <c:v>114</c:v>
                </c:pt>
                <c:pt idx="8">
                  <c:v>113</c:v>
                </c:pt>
              </c:numCache>
            </c:numRef>
          </c:val>
        </c:ser>
        <c:marker val="1"/>
        <c:axId val="141784192"/>
        <c:axId val="148260736"/>
      </c:lineChart>
      <c:catAx>
        <c:axId val="141784192"/>
        <c:scaling>
          <c:orientation val="minMax"/>
        </c:scaling>
        <c:axPos val="b"/>
        <c:numFmt formatCode="General" sourceLinked="1"/>
        <c:tickLblPos val="nextTo"/>
        <c:crossAx val="148260736"/>
        <c:crosses val="autoZero"/>
        <c:auto val="1"/>
        <c:lblAlgn val="ctr"/>
        <c:lblOffset val="100"/>
      </c:catAx>
      <c:valAx>
        <c:axId val="148260736"/>
        <c:scaling>
          <c:orientation val="minMax"/>
          <c:min val="60"/>
        </c:scaling>
        <c:axPos val="l"/>
        <c:majorGridlines/>
        <c:numFmt formatCode="General" sourceLinked="1"/>
        <c:tickLblPos val="nextTo"/>
        <c:crossAx val="141784192"/>
        <c:crosses val="autoZero"/>
        <c:crossBetween val="between"/>
      </c:valAx>
    </c:plotArea>
    <c:plotVisOnly val="1"/>
  </c:chart>
  <c:spPr>
    <a:noFill/>
    <a:ln>
      <a:noFill/>
    </a:ln>
  </c:spPr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lineChart>
        <c:grouping val="standard"/>
        <c:ser>
          <c:idx val="0"/>
          <c:order val="0"/>
          <c:tx>
            <c:strRef>
              <c:f>Параболический!$B$1</c:f>
              <c:strCache>
                <c:ptCount val="1"/>
                <c:pt idx="0">
                  <c:v>y</c:v>
                </c:pt>
              </c:strCache>
            </c:strRef>
          </c:tx>
          <c:spPr>
            <a:ln w="44450"/>
          </c:spPr>
          <c:marker>
            <c:symbol val="diamond"/>
            <c:size val="10"/>
          </c:marker>
          <c:cat>
            <c:numRef>
              <c:f>Параболический!$A$2:$A$106</c:f>
              <c:numCache>
                <c:formatCode>General</c:formatCode>
                <c:ptCount val="105"/>
                <c:pt idx="0">
                  <c:v>1900</c:v>
                </c:pt>
                <c:pt idx="1">
                  <c:v>1901</c:v>
                </c:pt>
                <c:pt idx="2">
                  <c:v>1902</c:v>
                </c:pt>
                <c:pt idx="3">
                  <c:v>1903</c:v>
                </c:pt>
                <c:pt idx="4">
                  <c:v>1904</c:v>
                </c:pt>
                <c:pt idx="5">
                  <c:v>1905</c:v>
                </c:pt>
                <c:pt idx="6">
                  <c:v>1906</c:v>
                </c:pt>
                <c:pt idx="7">
                  <c:v>1907</c:v>
                </c:pt>
                <c:pt idx="8">
                  <c:v>1908</c:v>
                </c:pt>
                <c:pt idx="9">
                  <c:v>1909</c:v>
                </c:pt>
                <c:pt idx="10">
                  <c:v>1910</c:v>
                </c:pt>
                <c:pt idx="11">
                  <c:v>1911</c:v>
                </c:pt>
                <c:pt idx="12">
                  <c:v>1912</c:v>
                </c:pt>
                <c:pt idx="13">
                  <c:v>1913</c:v>
                </c:pt>
                <c:pt idx="14">
                  <c:v>1914</c:v>
                </c:pt>
                <c:pt idx="15">
                  <c:v>1915</c:v>
                </c:pt>
                <c:pt idx="16">
                  <c:v>1916</c:v>
                </c:pt>
                <c:pt idx="17">
                  <c:v>1917</c:v>
                </c:pt>
                <c:pt idx="18">
                  <c:v>1918</c:v>
                </c:pt>
                <c:pt idx="19">
                  <c:v>1919</c:v>
                </c:pt>
                <c:pt idx="20">
                  <c:v>1920</c:v>
                </c:pt>
                <c:pt idx="21">
                  <c:v>1921</c:v>
                </c:pt>
                <c:pt idx="22">
                  <c:v>1922</c:v>
                </c:pt>
                <c:pt idx="23">
                  <c:v>1923</c:v>
                </c:pt>
                <c:pt idx="24">
                  <c:v>1924</c:v>
                </c:pt>
                <c:pt idx="25">
                  <c:v>1925</c:v>
                </c:pt>
                <c:pt idx="26">
                  <c:v>1926</c:v>
                </c:pt>
                <c:pt idx="27">
                  <c:v>1927</c:v>
                </c:pt>
                <c:pt idx="28">
                  <c:v>1928</c:v>
                </c:pt>
                <c:pt idx="29">
                  <c:v>1929</c:v>
                </c:pt>
                <c:pt idx="30">
                  <c:v>1930</c:v>
                </c:pt>
                <c:pt idx="31">
                  <c:v>1931</c:v>
                </c:pt>
                <c:pt idx="32">
                  <c:v>1932</c:v>
                </c:pt>
                <c:pt idx="33">
                  <c:v>1933</c:v>
                </c:pt>
                <c:pt idx="34">
                  <c:v>1934</c:v>
                </c:pt>
                <c:pt idx="35">
                  <c:v>1935</c:v>
                </c:pt>
                <c:pt idx="36">
                  <c:v>1936</c:v>
                </c:pt>
                <c:pt idx="37">
                  <c:v>1937</c:v>
                </c:pt>
                <c:pt idx="38">
                  <c:v>1938</c:v>
                </c:pt>
                <c:pt idx="39">
                  <c:v>1939</c:v>
                </c:pt>
                <c:pt idx="40">
                  <c:v>1940</c:v>
                </c:pt>
                <c:pt idx="41">
                  <c:v>1941</c:v>
                </c:pt>
                <c:pt idx="42">
                  <c:v>1942</c:v>
                </c:pt>
                <c:pt idx="43">
                  <c:v>1943</c:v>
                </c:pt>
                <c:pt idx="44">
                  <c:v>1944</c:v>
                </c:pt>
                <c:pt idx="45">
                  <c:v>1945</c:v>
                </c:pt>
                <c:pt idx="46">
                  <c:v>1946</c:v>
                </c:pt>
                <c:pt idx="47">
                  <c:v>1947</c:v>
                </c:pt>
                <c:pt idx="48">
                  <c:v>1948</c:v>
                </c:pt>
                <c:pt idx="49">
                  <c:v>1949</c:v>
                </c:pt>
                <c:pt idx="50">
                  <c:v>1950</c:v>
                </c:pt>
                <c:pt idx="51">
                  <c:v>1951</c:v>
                </c:pt>
                <c:pt idx="52">
                  <c:v>1952</c:v>
                </c:pt>
                <c:pt idx="53">
                  <c:v>1953</c:v>
                </c:pt>
                <c:pt idx="54">
                  <c:v>1954</c:v>
                </c:pt>
                <c:pt idx="55">
                  <c:v>1955</c:v>
                </c:pt>
                <c:pt idx="56">
                  <c:v>1956</c:v>
                </c:pt>
                <c:pt idx="57">
                  <c:v>1957</c:v>
                </c:pt>
                <c:pt idx="58">
                  <c:v>1958</c:v>
                </c:pt>
                <c:pt idx="59">
                  <c:v>1959</c:v>
                </c:pt>
                <c:pt idx="60">
                  <c:v>1960</c:v>
                </c:pt>
                <c:pt idx="61">
                  <c:v>1961</c:v>
                </c:pt>
                <c:pt idx="62">
                  <c:v>1962</c:v>
                </c:pt>
                <c:pt idx="63">
                  <c:v>1963</c:v>
                </c:pt>
                <c:pt idx="64">
                  <c:v>1964</c:v>
                </c:pt>
                <c:pt idx="65">
                  <c:v>1965</c:v>
                </c:pt>
                <c:pt idx="66">
                  <c:v>1966</c:v>
                </c:pt>
                <c:pt idx="67">
                  <c:v>1967</c:v>
                </c:pt>
                <c:pt idx="68">
                  <c:v>1968</c:v>
                </c:pt>
                <c:pt idx="69">
                  <c:v>1969</c:v>
                </c:pt>
                <c:pt idx="70">
                  <c:v>1970</c:v>
                </c:pt>
                <c:pt idx="71">
                  <c:v>1971</c:v>
                </c:pt>
                <c:pt idx="72">
                  <c:v>1972</c:v>
                </c:pt>
                <c:pt idx="73">
                  <c:v>1973</c:v>
                </c:pt>
                <c:pt idx="74">
                  <c:v>1974</c:v>
                </c:pt>
                <c:pt idx="75">
                  <c:v>1975</c:v>
                </c:pt>
                <c:pt idx="76">
                  <c:v>1976</c:v>
                </c:pt>
                <c:pt idx="77">
                  <c:v>1977</c:v>
                </c:pt>
                <c:pt idx="78">
                  <c:v>1978</c:v>
                </c:pt>
                <c:pt idx="79">
                  <c:v>1979</c:v>
                </c:pt>
                <c:pt idx="80">
                  <c:v>1980</c:v>
                </c:pt>
                <c:pt idx="81">
                  <c:v>1981</c:v>
                </c:pt>
                <c:pt idx="82">
                  <c:v>1982</c:v>
                </c:pt>
                <c:pt idx="83">
                  <c:v>1983</c:v>
                </c:pt>
                <c:pt idx="84">
                  <c:v>1984</c:v>
                </c:pt>
                <c:pt idx="85">
                  <c:v>1985</c:v>
                </c:pt>
                <c:pt idx="86">
                  <c:v>1986</c:v>
                </c:pt>
                <c:pt idx="87">
                  <c:v>1987</c:v>
                </c:pt>
                <c:pt idx="88">
                  <c:v>1988</c:v>
                </c:pt>
                <c:pt idx="89">
                  <c:v>1989</c:v>
                </c:pt>
                <c:pt idx="90">
                  <c:v>1990</c:v>
                </c:pt>
                <c:pt idx="91">
                  <c:v>1991</c:v>
                </c:pt>
                <c:pt idx="92">
                  <c:v>1992</c:v>
                </c:pt>
                <c:pt idx="93">
                  <c:v>1993</c:v>
                </c:pt>
                <c:pt idx="94">
                  <c:v>1994</c:v>
                </c:pt>
                <c:pt idx="95">
                  <c:v>1995</c:v>
                </c:pt>
                <c:pt idx="96">
                  <c:v>1996</c:v>
                </c:pt>
                <c:pt idx="97">
                  <c:v>1997</c:v>
                </c:pt>
                <c:pt idx="98">
                  <c:v>1998</c:v>
                </c:pt>
                <c:pt idx="99">
                  <c:v>1999</c:v>
                </c:pt>
                <c:pt idx="100">
                  <c:v>2000</c:v>
                </c:pt>
                <c:pt idx="101">
                  <c:v>2001</c:v>
                </c:pt>
                <c:pt idx="102">
                  <c:v>2002</c:v>
                </c:pt>
                <c:pt idx="103">
                  <c:v>2003</c:v>
                </c:pt>
                <c:pt idx="104">
                  <c:v>2004</c:v>
                </c:pt>
              </c:numCache>
            </c:numRef>
          </c:cat>
          <c:val>
            <c:numRef>
              <c:f>Параболический!$B$2:$B$106</c:f>
              <c:numCache>
                <c:formatCode>General</c:formatCode>
                <c:ptCount val="105"/>
                <c:pt idx="0">
                  <c:v>70200</c:v>
                </c:pt>
                <c:pt idx="1">
                  <c:v>71476</c:v>
                </c:pt>
                <c:pt idx="2">
                  <c:v>72748</c:v>
                </c:pt>
                <c:pt idx="3">
                  <c:v>74043</c:v>
                </c:pt>
                <c:pt idx="4">
                  <c:v>75361</c:v>
                </c:pt>
                <c:pt idx="5">
                  <c:v>76702</c:v>
                </c:pt>
                <c:pt idx="6">
                  <c:v>78067</c:v>
                </c:pt>
                <c:pt idx="7">
                  <c:v>79457</c:v>
                </c:pt>
                <c:pt idx="8">
                  <c:v>80871</c:v>
                </c:pt>
                <c:pt idx="9">
                  <c:v>82311</c:v>
                </c:pt>
                <c:pt idx="10">
                  <c:v>83776</c:v>
                </c:pt>
                <c:pt idx="11">
                  <c:v>85267</c:v>
                </c:pt>
                <c:pt idx="12">
                  <c:v>86785</c:v>
                </c:pt>
                <c:pt idx="13">
                  <c:v>88330</c:v>
                </c:pt>
                <c:pt idx="14">
                  <c:v>89902</c:v>
                </c:pt>
                <c:pt idx="15">
                  <c:v>90262</c:v>
                </c:pt>
                <c:pt idx="16">
                  <c:v>90623</c:v>
                </c:pt>
                <c:pt idx="17">
                  <c:v>91009</c:v>
                </c:pt>
                <c:pt idx="18">
                  <c:v>90099</c:v>
                </c:pt>
                <c:pt idx="19">
                  <c:v>89198</c:v>
                </c:pt>
                <c:pt idx="20">
                  <c:v>88247</c:v>
                </c:pt>
                <c:pt idx="21">
                  <c:v>88079</c:v>
                </c:pt>
                <c:pt idx="22">
                  <c:v>87912</c:v>
                </c:pt>
                <c:pt idx="23">
                  <c:v>87755</c:v>
                </c:pt>
                <c:pt idx="24">
                  <c:v>89379</c:v>
                </c:pt>
                <c:pt idx="25">
                  <c:v>91042</c:v>
                </c:pt>
                <c:pt idx="26">
                  <c:v>92735</c:v>
                </c:pt>
                <c:pt idx="27">
                  <c:v>93786</c:v>
                </c:pt>
                <c:pt idx="28">
                  <c:v>94848</c:v>
                </c:pt>
                <c:pt idx="29">
                  <c:v>95923</c:v>
                </c:pt>
                <c:pt idx="30">
                  <c:v>97010</c:v>
                </c:pt>
                <c:pt idx="31">
                  <c:v>98109</c:v>
                </c:pt>
                <c:pt idx="32">
                  <c:v>99220</c:v>
                </c:pt>
                <c:pt idx="33">
                  <c:v>100345</c:v>
                </c:pt>
                <c:pt idx="34">
                  <c:v>101481</c:v>
                </c:pt>
                <c:pt idx="35">
                  <c:v>102631</c:v>
                </c:pt>
                <c:pt idx="36">
                  <c:v>103794</c:v>
                </c:pt>
                <c:pt idx="37">
                  <c:v>104932</c:v>
                </c:pt>
                <c:pt idx="38">
                  <c:v>106639</c:v>
                </c:pt>
                <c:pt idx="39">
                  <c:v>108377</c:v>
                </c:pt>
                <c:pt idx="40">
                  <c:v>110098</c:v>
                </c:pt>
                <c:pt idx="41">
                  <c:v>109217</c:v>
                </c:pt>
                <c:pt idx="42">
                  <c:v>108343</c:v>
                </c:pt>
                <c:pt idx="43">
                  <c:v>106617</c:v>
                </c:pt>
                <c:pt idx="44">
                  <c:v>105764</c:v>
                </c:pt>
                <c:pt idx="45">
                  <c:v>104918</c:v>
                </c:pt>
                <c:pt idx="46">
                  <c:v>104079</c:v>
                </c:pt>
                <c:pt idx="47">
                  <c:v>103246</c:v>
                </c:pt>
                <c:pt idx="48">
                  <c:v>102420</c:v>
                </c:pt>
                <c:pt idx="49">
                  <c:v>101601</c:v>
                </c:pt>
                <c:pt idx="50">
                  <c:v>101438</c:v>
                </c:pt>
                <c:pt idx="51">
                  <c:v>103112</c:v>
                </c:pt>
                <c:pt idx="52">
                  <c:v>104813</c:v>
                </c:pt>
                <c:pt idx="53">
                  <c:v>106542</c:v>
                </c:pt>
                <c:pt idx="54">
                  <c:v>108300</c:v>
                </c:pt>
                <c:pt idx="55">
                  <c:v>110087</c:v>
                </c:pt>
                <c:pt idx="56">
                  <c:v>111903</c:v>
                </c:pt>
                <c:pt idx="57">
                  <c:v>113749</c:v>
                </c:pt>
                <c:pt idx="58">
                  <c:v>115626</c:v>
                </c:pt>
                <c:pt idx="59">
                  <c:v>117534</c:v>
                </c:pt>
                <c:pt idx="60">
                  <c:v>119046</c:v>
                </c:pt>
                <c:pt idx="61">
                  <c:v>120766</c:v>
                </c:pt>
                <c:pt idx="62">
                  <c:v>122407</c:v>
                </c:pt>
                <c:pt idx="63">
                  <c:v>123848</c:v>
                </c:pt>
                <c:pt idx="64">
                  <c:v>125179</c:v>
                </c:pt>
                <c:pt idx="65">
                  <c:v>126309</c:v>
                </c:pt>
                <c:pt idx="66">
                  <c:v>127189</c:v>
                </c:pt>
                <c:pt idx="67">
                  <c:v>128026</c:v>
                </c:pt>
                <c:pt idx="68">
                  <c:v>128696</c:v>
                </c:pt>
                <c:pt idx="69">
                  <c:v>129379</c:v>
                </c:pt>
                <c:pt idx="70">
                  <c:v>130079</c:v>
                </c:pt>
                <c:pt idx="71">
                  <c:v>130704</c:v>
                </c:pt>
                <c:pt idx="72">
                  <c:v>131445</c:v>
                </c:pt>
                <c:pt idx="73">
                  <c:v>132210</c:v>
                </c:pt>
                <c:pt idx="74">
                  <c:v>132941</c:v>
                </c:pt>
                <c:pt idx="75">
                  <c:v>133775</c:v>
                </c:pt>
                <c:pt idx="76">
                  <c:v>134690</c:v>
                </c:pt>
                <c:pt idx="77">
                  <c:v>135645</c:v>
                </c:pt>
                <c:pt idx="78">
                  <c:v>136596</c:v>
                </c:pt>
                <c:pt idx="79">
                  <c:v>137551</c:v>
                </c:pt>
                <c:pt idx="80">
                  <c:v>138291</c:v>
                </c:pt>
                <c:pt idx="81">
                  <c:v>139028</c:v>
                </c:pt>
                <c:pt idx="82">
                  <c:v>139816</c:v>
                </c:pt>
                <c:pt idx="83">
                  <c:v>140766</c:v>
                </c:pt>
                <c:pt idx="84">
                  <c:v>141842</c:v>
                </c:pt>
                <c:pt idx="85">
                  <c:v>142829</c:v>
                </c:pt>
                <c:pt idx="86">
                  <c:v>143835</c:v>
                </c:pt>
                <c:pt idx="87">
                  <c:v>145115</c:v>
                </c:pt>
                <c:pt idx="88">
                  <c:v>146343</c:v>
                </c:pt>
                <c:pt idx="89">
                  <c:v>147400</c:v>
                </c:pt>
                <c:pt idx="90">
                  <c:v>148041</c:v>
                </c:pt>
                <c:pt idx="91">
                  <c:v>148543</c:v>
                </c:pt>
                <c:pt idx="92">
                  <c:v>148704</c:v>
                </c:pt>
                <c:pt idx="93">
                  <c:v>148673</c:v>
                </c:pt>
                <c:pt idx="94">
                  <c:v>148366</c:v>
                </c:pt>
                <c:pt idx="95">
                  <c:v>148306</c:v>
                </c:pt>
                <c:pt idx="96">
                  <c:v>147976</c:v>
                </c:pt>
                <c:pt idx="97">
                  <c:v>147502</c:v>
                </c:pt>
                <c:pt idx="98">
                  <c:v>147105</c:v>
                </c:pt>
                <c:pt idx="99">
                  <c:v>146388</c:v>
                </c:pt>
                <c:pt idx="100">
                  <c:v>145300</c:v>
                </c:pt>
                <c:pt idx="101">
                  <c:v>145600</c:v>
                </c:pt>
                <c:pt idx="102">
                  <c:v>145200</c:v>
                </c:pt>
                <c:pt idx="103">
                  <c:v>144200</c:v>
                </c:pt>
                <c:pt idx="104">
                  <c:v>143500</c:v>
                </c:pt>
              </c:numCache>
            </c:numRef>
          </c:val>
        </c:ser>
        <c:marker val="1"/>
        <c:axId val="73787264"/>
        <c:axId val="73842688"/>
      </c:lineChart>
      <c:catAx>
        <c:axId val="7378726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73842688"/>
        <c:crosses val="autoZero"/>
        <c:auto val="1"/>
        <c:lblAlgn val="ctr"/>
        <c:lblOffset val="100"/>
      </c:catAx>
      <c:valAx>
        <c:axId val="73842688"/>
        <c:scaling>
          <c:orientation val="minMax"/>
        </c:scaling>
        <c:axPos val="l"/>
        <c:majorGridlines/>
        <c:numFmt formatCode="General" sourceLinked="1"/>
        <c:tickLblPos val="nextTo"/>
        <c:crossAx val="73787264"/>
        <c:crosses val="autoZero"/>
        <c:crossBetween val="between"/>
      </c:valAx>
    </c:plotArea>
    <c:plotVisOnly val="1"/>
  </c:chart>
  <c:spPr>
    <a:noFill/>
    <a:ln>
      <a:noFill/>
    </a:ln>
  </c:spPr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lineChart>
        <c:grouping val="standard"/>
        <c:ser>
          <c:idx val="0"/>
          <c:order val="0"/>
          <c:tx>
            <c:strRef>
              <c:f>Экспонента!$B$1</c:f>
              <c:strCache>
                <c:ptCount val="1"/>
                <c:pt idx="0">
                  <c:v>y</c:v>
                </c:pt>
              </c:strCache>
            </c:strRef>
          </c:tx>
          <c:spPr>
            <a:ln w="44450"/>
          </c:spPr>
          <c:marker>
            <c:symbol val="diamond"/>
            <c:size val="7"/>
          </c:marker>
          <c:cat>
            <c:numRef>
              <c:f>Экспонента!$A$2:$A$93</c:f>
              <c:numCache>
                <c:formatCode>General</c:formatCode>
                <c:ptCount val="92"/>
                <c:pt idx="0">
                  <c:v>1900</c:v>
                </c:pt>
                <c:pt idx="1">
                  <c:v>1901</c:v>
                </c:pt>
                <c:pt idx="2">
                  <c:v>1902</c:v>
                </c:pt>
                <c:pt idx="3">
                  <c:v>1903</c:v>
                </c:pt>
                <c:pt idx="4">
                  <c:v>1904</c:v>
                </c:pt>
                <c:pt idx="5">
                  <c:v>1905</c:v>
                </c:pt>
                <c:pt idx="6">
                  <c:v>1906</c:v>
                </c:pt>
                <c:pt idx="7">
                  <c:v>1907</c:v>
                </c:pt>
                <c:pt idx="8">
                  <c:v>1908</c:v>
                </c:pt>
                <c:pt idx="9">
                  <c:v>1909</c:v>
                </c:pt>
                <c:pt idx="10">
                  <c:v>1910</c:v>
                </c:pt>
                <c:pt idx="11">
                  <c:v>1911</c:v>
                </c:pt>
                <c:pt idx="12">
                  <c:v>1912</c:v>
                </c:pt>
                <c:pt idx="13">
                  <c:v>1913</c:v>
                </c:pt>
                <c:pt idx="14">
                  <c:v>1914</c:v>
                </c:pt>
                <c:pt idx="15">
                  <c:v>1915</c:v>
                </c:pt>
                <c:pt idx="16">
                  <c:v>1916</c:v>
                </c:pt>
                <c:pt idx="17">
                  <c:v>1917</c:v>
                </c:pt>
                <c:pt idx="18">
                  <c:v>1918</c:v>
                </c:pt>
                <c:pt idx="19">
                  <c:v>1919</c:v>
                </c:pt>
                <c:pt idx="20">
                  <c:v>1920</c:v>
                </c:pt>
                <c:pt idx="21">
                  <c:v>1921</c:v>
                </c:pt>
                <c:pt idx="22">
                  <c:v>1922</c:v>
                </c:pt>
                <c:pt idx="23">
                  <c:v>1923</c:v>
                </c:pt>
                <c:pt idx="24">
                  <c:v>1924</c:v>
                </c:pt>
                <c:pt idx="25">
                  <c:v>1925</c:v>
                </c:pt>
                <c:pt idx="26">
                  <c:v>1926</c:v>
                </c:pt>
                <c:pt idx="27">
                  <c:v>1927</c:v>
                </c:pt>
                <c:pt idx="28">
                  <c:v>1928</c:v>
                </c:pt>
                <c:pt idx="29">
                  <c:v>1929</c:v>
                </c:pt>
                <c:pt idx="30">
                  <c:v>1930</c:v>
                </c:pt>
                <c:pt idx="31">
                  <c:v>1931</c:v>
                </c:pt>
                <c:pt idx="32">
                  <c:v>1932</c:v>
                </c:pt>
                <c:pt idx="33">
                  <c:v>1933</c:v>
                </c:pt>
                <c:pt idx="34">
                  <c:v>1934</c:v>
                </c:pt>
                <c:pt idx="35">
                  <c:v>1935</c:v>
                </c:pt>
                <c:pt idx="36">
                  <c:v>1936</c:v>
                </c:pt>
                <c:pt idx="37">
                  <c:v>1937</c:v>
                </c:pt>
                <c:pt idx="38">
                  <c:v>1938</c:v>
                </c:pt>
                <c:pt idx="39">
                  <c:v>1939</c:v>
                </c:pt>
                <c:pt idx="40">
                  <c:v>1940</c:v>
                </c:pt>
                <c:pt idx="41">
                  <c:v>1941</c:v>
                </c:pt>
                <c:pt idx="42">
                  <c:v>1942</c:v>
                </c:pt>
                <c:pt idx="43">
                  <c:v>1943</c:v>
                </c:pt>
                <c:pt idx="44">
                  <c:v>1944</c:v>
                </c:pt>
                <c:pt idx="45">
                  <c:v>1945</c:v>
                </c:pt>
                <c:pt idx="46">
                  <c:v>1946</c:v>
                </c:pt>
                <c:pt idx="47">
                  <c:v>1947</c:v>
                </c:pt>
                <c:pt idx="48">
                  <c:v>1948</c:v>
                </c:pt>
                <c:pt idx="49">
                  <c:v>1949</c:v>
                </c:pt>
                <c:pt idx="50">
                  <c:v>1950</c:v>
                </c:pt>
                <c:pt idx="51">
                  <c:v>1951</c:v>
                </c:pt>
                <c:pt idx="52">
                  <c:v>1952</c:v>
                </c:pt>
                <c:pt idx="53">
                  <c:v>1953</c:v>
                </c:pt>
                <c:pt idx="54">
                  <c:v>1954</c:v>
                </c:pt>
                <c:pt idx="55">
                  <c:v>1955</c:v>
                </c:pt>
                <c:pt idx="56">
                  <c:v>1956</c:v>
                </c:pt>
                <c:pt idx="57">
                  <c:v>1957</c:v>
                </c:pt>
                <c:pt idx="58">
                  <c:v>1958</c:v>
                </c:pt>
                <c:pt idx="59">
                  <c:v>1959</c:v>
                </c:pt>
                <c:pt idx="60">
                  <c:v>1960</c:v>
                </c:pt>
                <c:pt idx="61">
                  <c:v>1961</c:v>
                </c:pt>
                <c:pt idx="62">
                  <c:v>1962</c:v>
                </c:pt>
                <c:pt idx="63">
                  <c:v>1963</c:v>
                </c:pt>
                <c:pt idx="64">
                  <c:v>1964</c:v>
                </c:pt>
                <c:pt idx="65">
                  <c:v>1965</c:v>
                </c:pt>
                <c:pt idx="66">
                  <c:v>1966</c:v>
                </c:pt>
                <c:pt idx="67">
                  <c:v>1967</c:v>
                </c:pt>
                <c:pt idx="68">
                  <c:v>1968</c:v>
                </c:pt>
                <c:pt idx="69">
                  <c:v>1969</c:v>
                </c:pt>
                <c:pt idx="70">
                  <c:v>1970</c:v>
                </c:pt>
                <c:pt idx="71">
                  <c:v>1971</c:v>
                </c:pt>
                <c:pt idx="72">
                  <c:v>1972</c:v>
                </c:pt>
                <c:pt idx="73">
                  <c:v>1973</c:v>
                </c:pt>
                <c:pt idx="74">
                  <c:v>1974</c:v>
                </c:pt>
                <c:pt idx="75">
                  <c:v>1975</c:v>
                </c:pt>
                <c:pt idx="76">
                  <c:v>1976</c:v>
                </c:pt>
                <c:pt idx="77">
                  <c:v>1977</c:v>
                </c:pt>
                <c:pt idx="78">
                  <c:v>1978</c:v>
                </c:pt>
                <c:pt idx="79">
                  <c:v>1979</c:v>
                </c:pt>
                <c:pt idx="80">
                  <c:v>1980</c:v>
                </c:pt>
                <c:pt idx="81">
                  <c:v>1981</c:v>
                </c:pt>
                <c:pt idx="82">
                  <c:v>1982</c:v>
                </c:pt>
                <c:pt idx="83">
                  <c:v>1983</c:v>
                </c:pt>
                <c:pt idx="84">
                  <c:v>1984</c:v>
                </c:pt>
                <c:pt idx="85">
                  <c:v>1985</c:v>
                </c:pt>
                <c:pt idx="86">
                  <c:v>1986</c:v>
                </c:pt>
                <c:pt idx="87">
                  <c:v>1987</c:v>
                </c:pt>
                <c:pt idx="88">
                  <c:v>1988</c:v>
                </c:pt>
                <c:pt idx="89">
                  <c:v>1989</c:v>
                </c:pt>
                <c:pt idx="90">
                  <c:v>1990</c:v>
                </c:pt>
                <c:pt idx="91">
                  <c:v>1991</c:v>
                </c:pt>
              </c:numCache>
            </c:numRef>
          </c:cat>
          <c:val>
            <c:numRef>
              <c:f>Экспонента!$B$2:$B$93</c:f>
              <c:numCache>
                <c:formatCode>General</c:formatCode>
                <c:ptCount val="92"/>
                <c:pt idx="0">
                  <c:v>248</c:v>
                </c:pt>
                <c:pt idx="1">
                  <c:v>248</c:v>
                </c:pt>
                <c:pt idx="2">
                  <c:v>249</c:v>
                </c:pt>
                <c:pt idx="3">
                  <c:v>250</c:v>
                </c:pt>
                <c:pt idx="4">
                  <c:v>261</c:v>
                </c:pt>
                <c:pt idx="5">
                  <c:v>262</c:v>
                </c:pt>
                <c:pt idx="6">
                  <c:v>262</c:v>
                </c:pt>
                <c:pt idx="7">
                  <c:v>263</c:v>
                </c:pt>
                <c:pt idx="8">
                  <c:v>264</c:v>
                </c:pt>
                <c:pt idx="9">
                  <c:v>265</c:v>
                </c:pt>
                <c:pt idx="10">
                  <c:v>277</c:v>
                </c:pt>
                <c:pt idx="11">
                  <c:v>278</c:v>
                </c:pt>
                <c:pt idx="12">
                  <c:v>279</c:v>
                </c:pt>
                <c:pt idx="13">
                  <c:v>280</c:v>
                </c:pt>
                <c:pt idx="14">
                  <c:v>271</c:v>
                </c:pt>
                <c:pt idx="15">
                  <c:v>273</c:v>
                </c:pt>
                <c:pt idx="16">
                  <c:v>264</c:v>
                </c:pt>
                <c:pt idx="17">
                  <c:v>268</c:v>
                </c:pt>
                <c:pt idx="18">
                  <c:v>277</c:v>
                </c:pt>
                <c:pt idx="19">
                  <c:v>287</c:v>
                </c:pt>
                <c:pt idx="20">
                  <c:v>296</c:v>
                </c:pt>
                <c:pt idx="21">
                  <c:v>306</c:v>
                </c:pt>
                <c:pt idx="22">
                  <c:v>327</c:v>
                </c:pt>
                <c:pt idx="23">
                  <c:v>341</c:v>
                </c:pt>
                <c:pt idx="24">
                  <c:v>355</c:v>
                </c:pt>
                <c:pt idx="25">
                  <c:v>369</c:v>
                </c:pt>
                <c:pt idx="26">
                  <c:v>395</c:v>
                </c:pt>
                <c:pt idx="27">
                  <c:v>411</c:v>
                </c:pt>
                <c:pt idx="28">
                  <c:v>438</c:v>
                </c:pt>
                <c:pt idx="29">
                  <c:v>455</c:v>
                </c:pt>
                <c:pt idx="30">
                  <c:v>484</c:v>
                </c:pt>
                <c:pt idx="31">
                  <c:v>513</c:v>
                </c:pt>
                <c:pt idx="32">
                  <c:v>545</c:v>
                </c:pt>
                <c:pt idx="33">
                  <c:v>566</c:v>
                </c:pt>
                <c:pt idx="34">
                  <c:v>599</c:v>
                </c:pt>
                <c:pt idx="35">
                  <c:v>635</c:v>
                </c:pt>
                <c:pt idx="36">
                  <c:v>683</c:v>
                </c:pt>
                <c:pt idx="37">
                  <c:v>723</c:v>
                </c:pt>
                <c:pt idx="38">
                  <c:v>765</c:v>
                </c:pt>
                <c:pt idx="39">
                  <c:v>810</c:v>
                </c:pt>
                <c:pt idx="40">
                  <c:v>868</c:v>
                </c:pt>
                <c:pt idx="41">
                  <c:v>878</c:v>
                </c:pt>
                <c:pt idx="42">
                  <c:v>899</c:v>
                </c:pt>
                <c:pt idx="43">
                  <c:v>932</c:v>
                </c:pt>
                <c:pt idx="44">
                  <c:v>988</c:v>
                </c:pt>
                <c:pt idx="45">
                  <c:v>1012</c:v>
                </c:pt>
                <c:pt idx="46">
                  <c:v>1047</c:v>
                </c:pt>
                <c:pt idx="47">
                  <c:v>1071</c:v>
                </c:pt>
                <c:pt idx="48">
                  <c:v>1108</c:v>
                </c:pt>
                <c:pt idx="49">
                  <c:v>1134</c:v>
                </c:pt>
                <c:pt idx="50">
                  <c:v>1191</c:v>
                </c:pt>
                <c:pt idx="51">
                  <c:v>1307</c:v>
                </c:pt>
                <c:pt idx="52">
                  <c:v>1450</c:v>
                </c:pt>
                <c:pt idx="53">
                  <c:v>1597</c:v>
                </c:pt>
                <c:pt idx="54">
                  <c:v>1760</c:v>
                </c:pt>
                <c:pt idx="55">
                  <c:v>1929</c:v>
                </c:pt>
                <c:pt idx="56">
                  <c:v>2127</c:v>
                </c:pt>
                <c:pt idx="57">
                  <c:v>2353</c:v>
                </c:pt>
                <c:pt idx="58">
                  <c:v>2588</c:v>
                </c:pt>
                <c:pt idx="59">
                  <c:v>2855</c:v>
                </c:pt>
                <c:pt idx="60">
                  <c:v>3093</c:v>
                </c:pt>
                <c:pt idx="61">
                  <c:v>3341</c:v>
                </c:pt>
                <c:pt idx="62">
                  <c:v>3610</c:v>
                </c:pt>
                <c:pt idx="63">
                  <c:v>3905</c:v>
                </c:pt>
                <c:pt idx="64">
                  <c:v>4223</c:v>
                </c:pt>
                <c:pt idx="65">
                  <c:v>4561</c:v>
                </c:pt>
                <c:pt idx="66">
                  <c:v>4874</c:v>
                </c:pt>
                <c:pt idx="67">
                  <c:v>5209</c:v>
                </c:pt>
                <c:pt idx="68">
                  <c:v>5582</c:v>
                </c:pt>
                <c:pt idx="69">
                  <c:v>5988</c:v>
                </c:pt>
                <c:pt idx="70">
                  <c:v>6416</c:v>
                </c:pt>
                <c:pt idx="71">
                  <c:v>6866</c:v>
                </c:pt>
                <c:pt idx="72">
                  <c:v>7360</c:v>
                </c:pt>
                <c:pt idx="73">
                  <c:v>7879</c:v>
                </c:pt>
                <c:pt idx="74">
                  <c:v>8437</c:v>
                </c:pt>
                <c:pt idx="75">
                  <c:v>9030</c:v>
                </c:pt>
                <c:pt idx="76">
                  <c:v>9624</c:v>
                </c:pt>
                <c:pt idx="77">
                  <c:v>10238</c:v>
                </c:pt>
                <c:pt idx="78">
                  <c:v>10916</c:v>
                </c:pt>
                <c:pt idx="79">
                  <c:v>11598</c:v>
                </c:pt>
                <c:pt idx="80">
                  <c:v>12283</c:v>
                </c:pt>
                <c:pt idx="81">
                  <c:v>13002</c:v>
                </c:pt>
                <c:pt idx="82">
                  <c:v>13764</c:v>
                </c:pt>
                <c:pt idx="83">
                  <c:v>14573</c:v>
                </c:pt>
                <c:pt idx="84">
                  <c:v>15433</c:v>
                </c:pt>
                <c:pt idx="85">
                  <c:v>16302</c:v>
                </c:pt>
                <c:pt idx="86">
                  <c:v>17152</c:v>
                </c:pt>
                <c:pt idx="87">
                  <c:v>17958</c:v>
                </c:pt>
                <c:pt idx="88">
                  <c:v>19065</c:v>
                </c:pt>
                <c:pt idx="89">
                  <c:v>19766</c:v>
                </c:pt>
                <c:pt idx="90">
                  <c:v>20579</c:v>
                </c:pt>
                <c:pt idx="91">
                  <c:v>20902</c:v>
                </c:pt>
              </c:numCache>
            </c:numRef>
          </c:val>
        </c:ser>
        <c:marker val="1"/>
        <c:axId val="165228928"/>
        <c:axId val="165232000"/>
      </c:lineChart>
      <c:catAx>
        <c:axId val="16522892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65232000"/>
        <c:crosses val="autoZero"/>
        <c:auto val="1"/>
        <c:lblAlgn val="ctr"/>
        <c:lblOffset val="100"/>
      </c:catAx>
      <c:valAx>
        <c:axId val="165232000"/>
        <c:scaling>
          <c:orientation val="minMax"/>
        </c:scaling>
        <c:axPos val="l"/>
        <c:majorGridlines/>
        <c:numFmt formatCode="General" sourceLinked="1"/>
        <c:tickLblPos val="nextTo"/>
        <c:crossAx val="165228928"/>
        <c:crosses val="autoZero"/>
        <c:crossBetween val="between"/>
      </c:valAx>
    </c:plotArea>
    <c:plotVisOnly val="1"/>
  </c:chart>
  <c:spPr>
    <a:noFill/>
    <a:ln>
      <a:noFill/>
    </a:ln>
  </c:spPr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lineChart>
        <c:grouping val="standard"/>
        <c:ser>
          <c:idx val="0"/>
          <c:order val="0"/>
          <c:tx>
            <c:strRef>
              <c:f>Гипербола!$B$1</c:f>
              <c:strCache>
                <c:ptCount val="1"/>
                <c:pt idx="0">
                  <c:v>y</c:v>
                </c:pt>
              </c:strCache>
            </c:strRef>
          </c:tx>
          <c:spPr>
            <a:ln w="44450"/>
          </c:spPr>
          <c:marker>
            <c:symbol val="diamond"/>
            <c:size val="15"/>
          </c:marker>
          <c:cat>
            <c:numRef>
              <c:f>Гипербола!$A$2:$A$7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Гипербола!$B$2:$B$7</c:f>
              <c:numCache>
                <c:formatCode>General</c:formatCode>
                <c:ptCount val="6"/>
                <c:pt idx="0">
                  <c:v>200</c:v>
                </c:pt>
                <c:pt idx="1">
                  <c:v>150</c:v>
                </c:pt>
                <c:pt idx="2">
                  <c:v>133</c:v>
                </c:pt>
                <c:pt idx="3">
                  <c:v>125</c:v>
                </c:pt>
                <c:pt idx="4">
                  <c:v>120</c:v>
                </c:pt>
                <c:pt idx="5">
                  <c:v>116.7</c:v>
                </c:pt>
              </c:numCache>
            </c:numRef>
          </c:val>
        </c:ser>
        <c:marker val="1"/>
        <c:axId val="151537920"/>
        <c:axId val="151549056"/>
      </c:lineChart>
      <c:catAx>
        <c:axId val="15153792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151549056"/>
        <c:crosses val="autoZero"/>
        <c:auto val="1"/>
        <c:lblAlgn val="ctr"/>
        <c:lblOffset val="100"/>
      </c:catAx>
      <c:valAx>
        <c:axId val="151549056"/>
        <c:scaling>
          <c:orientation val="minMax"/>
        </c:scaling>
        <c:axPos val="l"/>
        <c:majorGridlines/>
        <c:numFmt formatCode="General" sourceLinked="1"/>
        <c:tickLblPos val="nextTo"/>
        <c:crossAx val="151537920"/>
        <c:crosses val="autoZero"/>
        <c:crossBetween val="between"/>
      </c:valAx>
    </c:plotArea>
    <c:plotVisOnly val="1"/>
  </c:chart>
  <c:spPr>
    <a:noFill/>
    <a:ln>
      <a:noFill/>
    </a:ln>
  </c:spPr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lineChart>
        <c:grouping val="standard"/>
        <c:ser>
          <c:idx val="0"/>
          <c:order val="0"/>
          <c:tx>
            <c:strRef>
              <c:f>Логарифм!$B$1</c:f>
              <c:strCache>
                <c:ptCount val="1"/>
                <c:pt idx="0">
                  <c:v>y</c:v>
                </c:pt>
              </c:strCache>
            </c:strRef>
          </c:tx>
          <c:spPr>
            <a:ln w="44450"/>
          </c:spPr>
          <c:marker>
            <c:symbol val="diamond"/>
            <c:size val="13"/>
          </c:marker>
          <c:cat>
            <c:numRef>
              <c:f>Логарифм!$A$2:$A$23</c:f>
              <c:numCache>
                <c:formatCode>General</c:formatCode>
                <c:ptCount val="22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</c:numCache>
            </c:numRef>
          </c:cat>
          <c:val>
            <c:numRef>
              <c:f>Логарифм!$B$2:$B$23</c:f>
              <c:numCache>
                <c:formatCode>General</c:formatCode>
                <c:ptCount val="22"/>
                <c:pt idx="0">
                  <c:v>8.4</c:v>
                </c:pt>
                <c:pt idx="1">
                  <c:v>10.4</c:v>
                </c:pt>
                <c:pt idx="2">
                  <c:v>9.5</c:v>
                </c:pt>
                <c:pt idx="3">
                  <c:v>8.1</c:v>
                </c:pt>
                <c:pt idx="4">
                  <c:v>7</c:v>
                </c:pt>
                <c:pt idx="5">
                  <c:v>5.8</c:v>
                </c:pt>
                <c:pt idx="6">
                  <c:v>3.5</c:v>
                </c:pt>
                <c:pt idx="7">
                  <c:v>1.5</c:v>
                </c:pt>
                <c:pt idx="8">
                  <c:v>-2</c:v>
                </c:pt>
                <c:pt idx="9">
                  <c:v>-3.1</c:v>
                </c:pt>
                <c:pt idx="10">
                  <c:v>-3.3</c:v>
                </c:pt>
                <c:pt idx="11">
                  <c:v>-3.2</c:v>
                </c:pt>
                <c:pt idx="12">
                  <c:v>-3.3</c:v>
                </c:pt>
                <c:pt idx="13">
                  <c:v>-2.9</c:v>
                </c:pt>
                <c:pt idx="14">
                  <c:v>-4.5999999999999996</c:v>
                </c:pt>
                <c:pt idx="15">
                  <c:v>-4.7</c:v>
                </c:pt>
                <c:pt idx="16">
                  <c:v>-4.7</c:v>
                </c:pt>
                <c:pt idx="17">
                  <c:v>-4.3</c:v>
                </c:pt>
                <c:pt idx="18">
                  <c:v>-4.4000000000000004</c:v>
                </c:pt>
                <c:pt idx="19">
                  <c:v>-4.0999999999999996</c:v>
                </c:pt>
                <c:pt idx="20">
                  <c:v>-5</c:v>
                </c:pt>
                <c:pt idx="21">
                  <c:v>-3.9</c:v>
                </c:pt>
              </c:numCache>
            </c:numRef>
          </c:val>
        </c:ser>
        <c:marker val="1"/>
        <c:axId val="161302016"/>
        <c:axId val="165242752"/>
      </c:lineChart>
      <c:catAx>
        <c:axId val="161302016"/>
        <c:scaling>
          <c:orientation val="minMax"/>
        </c:scaling>
        <c:axPos val="b"/>
        <c:numFmt formatCode="General" sourceLinked="1"/>
        <c:tickLblPos val="nextTo"/>
        <c:txPr>
          <a:bodyPr rot="-5400000" vert="horz"/>
          <a:lstStyle/>
          <a:p>
            <a:pPr>
              <a:defRPr/>
            </a:pPr>
            <a:endParaRPr lang="ru-RU"/>
          </a:p>
        </c:txPr>
        <c:crossAx val="165242752"/>
        <c:crossesAt val="-6"/>
        <c:auto val="1"/>
        <c:lblAlgn val="ctr"/>
        <c:lblOffset val="100"/>
      </c:catAx>
      <c:valAx>
        <c:axId val="165242752"/>
        <c:scaling>
          <c:orientation val="minMax"/>
        </c:scaling>
        <c:axPos val="l"/>
        <c:numFmt formatCode="General" sourceLinked="1"/>
        <c:tickLblPos val="nextTo"/>
        <c:crossAx val="161302016"/>
        <c:crosses val="autoZero"/>
        <c:crossBetween val="between"/>
      </c:valAx>
    </c:plotArea>
    <c:plotVisOnly val="1"/>
  </c:chart>
  <c:spPr>
    <a:noFill/>
    <a:ln>
      <a:noFill/>
    </a:ln>
  </c:spPr>
  <c:txPr>
    <a:bodyPr/>
    <a:lstStyle/>
    <a:p>
      <a:pPr>
        <a:defRPr sz="20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lineChart>
        <c:grouping val="standard"/>
        <c:ser>
          <c:idx val="0"/>
          <c:order val="0"/>
          <c:tx>
            <c:strRef>
              <c:f>'Логистическое уравнение'!$B$1</c:f>
              <c:strCache>
                <c:ptCount val="1"/>
                <c:pt idx="0">
                  <c:v>y</c:v>
                </c:pt>
              </c:strCache>
            </c:strRef>
          </c:tx>
          <c:spPr>
            <a:ln w="44450"/>
          </c:spPr>
          <c:marker>
            <c:symbol val="diamond"/>
            <c:size val="7"/>
          </c:marker>
          <c:cat>
            <c:numRef>
              <c:f>'Логистическое уравнение'!$A$2:$A$11</c:f>
              <c:numCache>
                <c:formatCode>General</c:formatCode>
                <c:ptCount val="10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</c:numCache>
            </c:numRef>
          </c:cat>
          <c:val>
            <c:numRef>
              <c:f>'Логистическое уравнение'!$B$2:$B$11</c:f>
              <c:numCache>
                <c:formatCode>General</c:formatCode>
                <c:ptCount val="10"/>
                <c:pt idx="0">
                  <c:v>788</c:v>
                </c:pt>
                <c:pt idx="1">
                  <c:v>855</c:v>
                </c:pt>
                <c:pt idx="2">
                  <c:v>1249</c:v>
                </c:pt>
                <c:pt idx="3">
                  <c:v>1849</c:v>
                </c:pt>
                <c:pt idx="4">
                  <c:v>2460</c:v>
                </c:pt>
                <c:pt idx="5">
                  <c:v>3142</c:v>
                </c:pt>
                <c:pt idx="6">
                  <c:v>3898</c:v>
                </c:pt>
                <c:pt idx="7">
                  <c:v>4735</c:v>
                </c:pt>
                <c:pt idx="8">
                  <c:v>6164</c:v>
                </c:pt>
                <c:pt idx="9">
                  <c:v>7753</c:v>
                </c:pt>
              </c:numCache>
            </c:numRef>
          </c:val>
        </c:ser>
        <c:marker val="1"/>
        <c:axId val="150690048"/>
        <c:axId val="161195136"/>
      </c:lineChart>
      <c:catAx>
        <c:axId val="15069004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61195136"/>
        <c:crosses val="autoZero"/>
        <c:auto val="1"/>
        <c:lblAlgn val="ctr"/>
        <c:lblOffset val="100"/>
      </c:catAx>
      <c:valAx>
        <c:axId val="161195136"/>
        <c:scaling>
          <c:orientation val="minMax"/>
        </c:scaling>
        <c:axPos val="l"/>
        <c:majorGridlines/>
        <c:numFmt formatCode="General" sourceLinked="1"/>
        <c:tickLblPos val="nextTo"/>
        <c:crossAx val="150690048"/>
        <c:crosses val="autoZero"/>
        <c:crossBetween val="between"/>
      </c:valAx>
    </c:plotArea>
    <c:plotVisOnly val="1"/>
  </c:chart>
  <c:spPr>
    <a:noFill/>
    <a:ln>
      <a:noFill/>
    </a:ln>
  </c:spPr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0.44538</cdr:x>
      <cdr:y>0.06494</cdr:y>
    </cdr:from>
    <cdr:to>
      <cdr:x>0.9518</cdr:x>
      <cdr:y>0.34741</cdr:y>
    </cdr:to>
    <cdr:grpSp>
      <cdr:nvGrpSpPr>
        <cdr:cNvPr id="2" name="Группа 1"/>
        <cdr:cNvGrpSpPr/>
      </cdr:nvGrpSpPr>
      <cdr:grpSpPr>
        <a:xfrm xmlns:a="http://schemas.openxmlformats.org/drawingml/2006/main">
          <a:off x="3816424" y="360040"/>
          <a:ext cx="4339521" cy="1566217"/>
          <a:chOff x="2411760" y="-675456"/>
          <a:chExt cx="4339521" cy="1566217"/>
        </a:xfrm>
      </cdr:grpSpPr>
      <cdr:sp macro="" textlink="">
        <cdr:nvSpPr>
          <cdr:cNvPr id="3" name="Прямоугольник 2"/>
          <cdr:cNvSpPr/>
        </cdr:nvSpPr>
        <cdr:spPr>
          <a:xfrm xmlns:a="http://schemas.openxmlformats.org/drawingml/2006/main">
            <a:off x="2411760" y="-675456"/>
            <a:ext cx="4339521" cy="553998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wrap="none">
            <a:spAutoFit/>
          </a:bodyPr>
          <a:lstStyle xmlns:a="http://schemas.openxmlformats.org/drawingml/2006/main"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 xmlns:a="http://schemas.openxmlformats.org/drawingml/2006/main">
            <a:r>
              <a:rPr lang="ru-RU" sz="3000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Логарифмический тренд:</a:t>
            </a:r>
          </a:p>
        </cdr:txBody>
      </cdr:sp>
      <cdr:pic>
        <cdr:nvPicPr>
          <cdr:cNvPr id="4" name="Object 2"/>
          <cdr:cNvPicPr>
            <a:picLocks xmlns:a="http://schemas.openxmlformats.org/drawingml/2006/main" noChangeAspect="1" noChangeArrowheads="1"/>
          </cdr:cNvPicPr>
        </cdr:nvPicPr>
        <cdr:blipFill>
          <a:blip xmlns:a="http://schemas.openxmlformats.org/drawingml/2006/main" xmlns:r="http://schemas.openxmlformats.org/officeDocument/2006/relationships" r:embed="rId1"/>
          <a:srcRect xmlns:a="http://schemas.openxmlformats.org/drawingml/2006/main"/>
          <a:stretch xmlns:a="http://schemas.openxmlformats.org/drawingml/2006/main">
            <a:fillRect/>
          </a:stretch>
        </cdr:blipFill>
        <cdr:spPr bwMode="auto">
          <a:xfrm xmlns:a="http://schemas.openxmlformats.org/drawingml/2006/main">
            <a:off x="2987824" y="44624"/>
            <a:ext cx="3052762" cy="846137"/>
          </a:xfrm>
          <a:prstGeom xmlns:a="http://schemas.openxmlformats.org/drawingml/2006/main" prst="rect">
            <a:avLst/>
          </a:prstGeom>
          <a:noFill xmlns:a="http://schemas.openxmlformats.org/drawingml/2006/main"/>
        </cdr:spPr>
      </cdr:pic>
    </cdr:grp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9512" y="0"/>
            <a:ext cx="8768747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000" b="1" i="0" u="none" strike="noStrike" cap="none" spc="100" normalizeH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 </a:t>
            </a:r>
            <a:r>
              <a:rPr kumimoji="0" lang="ru-RU" sz="3000" b="1" i="0" u="none" strike="noStrike" cap="none" spc="100" normalizeH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</a:t>
            </a:r>
            <a:r>
              <a:rPr lang="ru-RU" sz="3000" b="1" spc="1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Формализованные методы прогнозирования</a:t>
            </a:r>
            <a:endParaRPr kumimoji="0" lang="ru-RU" sz="3000" b="0" i="0" u="none" strike="noStrike" cap="none" spc="100" normalizeH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79512" y="1196752"/>
            <a:ext cx="8964488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lvl="0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Характеристика формализованных методов прогнозирования</a:t>
            </a:r>
          </a:p>
          <a:p>
            <a:pPr marL="342900" lvl="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Прямолинейный тренд и его свойства</a:t>
            </a:r>
          </a:p>
          <a:p>
            <a:pPr marL="342900" lvl="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Параболический тренд и его свойства</a:t>
            </a:r>
          </a:p>
          <a:p>
            <a:pPr marL="342900" lvl="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Экспоненциальный тренд и его свойства</a:t>
            </a:r>
          </a:p>
          <a:p>
            <a:pPr marL="342900" lvl="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Гиперболический тренд и его свойства</a:t>
            </a:r>
          </a:p>
          <a:p>
            <a:pPr marL="342900" lvl="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Логарифмический тренд и его свойства</a:t>
            </a:r>
          </a:p>
          <a:p>
            <a:pPr marL="342900" lvl="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2800" b="1" i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Логистический</a:t>
            </a: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тренд и его свойства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  <p:bldP spid="102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66040"/>
            <a:ext cx="8533456" cy="6691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а) при </a:t>
            </a:r>
            <a:r>
              <a:rPr lang="ru-RU" sz="3000" i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30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&gt; 0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000" i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30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&gt; 0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имеем восходящую ветвь, т.е. тенденцию к ускоренному росту уровней;</a:t>
            </a:r>
          </a:p>
          <a:p>
            <a:pPr algn="just">
              <a:lnSpc>
                <a:spcPct val="120000"/>
              </a:lnSpc>
            </a:pP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б) при </a:t>
            </a:r>
            <a:r>
              <a:rPr lang="ru-RU" sz="3000" i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30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&lt; 0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0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&lt; 0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имеем нисходящую ветвь – тенденцию к ускоренному сокращению уровней;</a:t>
            </a:r>
          </a:p>
          <a:p>
            <a:pPr algn="just">
              <a:lnSpc>
                <a:spcPct val="120000"/>
              </a:lnSpc>
            </a:pP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в) при </a:t>
            </a:r>
            <a:r>
              <a:rPr lang="ru-RU" sz="3000" i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30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&gt; 0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0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&lt; 0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имеем либо восходящую ветвь с замедляющимся ростом уровней, либо обе ветви параболы, восходящую и нисходящую, если их по существу можно считать единым процессом;</a:t>
            </a:r>
          </a:p>
          <a:p>
            <a:pPr algn="just">
              <a:lnSpc>
                <a:spcPct val="120000"/>
              </a:lnSpc>
            </a:pP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г) при </a:t>
            </a:r>
            <a:r>
              <a:rPr lang="ru-RU" sz="3000" i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30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&lt; 0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0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&gt; 0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имеем либо нисходящую ветвь с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замедляющимся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сокращением уровней, либо обе ветви – нисходящую и входящую, если их можно считать единой тенденцией;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692696"/>
            <a:ext cx="8533456" cy="2813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buFont typeface="Arial" pitchFamily="34" charset="0"/>
              <a:buChar char="•"/>
            </a:pP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параболической форме тренда, в зависимости от соотношений между его параметрами, цепные темпы изменений могут либо уменьшаться, либо некоторое время возрастать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67744" y="1196752"/>
            <a:ext cx="452893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Экспоненциальный тренд:</a:t>
            </a:r>
            <a:endParaRPr lang="ru-RU" sz="30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11560" y="2996952"/>
          <a:ext cx="7920880" cy="846001"/>
        </p:xfrm>
        <a:graphic>
          <a:graphicData uri="http://schemas.openxmlformats.org/presentationml/2006/ole">
            <p:oleObj spid="_x0000_s45058" name="Equation" r:id="rId3" imgW="2666880" imgH="2919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467544" y="260648"/>
          <a:ext cx="835292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331640" y="5949280"/>
            <a:ext cx="68005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Национальное богатство России, млрд руб.</a:t>
            </a:r>
            <a:endParaRPr lang="ru-RU" sz="28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47664" y="332656"/>
            <a:ext cx="629743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Свойства экспоненциального тренда:</a:t>
            </a:r>
            <a:endParaRPr lang="ru-RU" sz="30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124744"/>
            <a:ext cx="87849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абсолютные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изменения уровней тренда пропорциональны самим уровням;</a:t>
            </a:r>
          </a:p>
          <a:p>
            <a:pPr algn="just"/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экспонента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 имеет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экстремумов,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3000" i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30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&gt; 1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тренд стремится к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бесконечности,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3000" i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&lt; 1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тренд стремится к нулю;</a:t>
            </a:r>
          </a:p>
          <a:p>
            <a:pPr algn="just"/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уровни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тренда представляют собой геометрическую прогрессию, уровень периода с номером </a:t>
            </a:r>
            <a:r>
              <a:rPr lang="ru-RU" sz="3000" i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3000" i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есть </a:t>
            </a:r>
            <a:r>
              <a:rPr lang="en-US" sz="3000" i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3000" i="1" baseline="300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0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en-US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3000" i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en-US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тренд отражает ускоряющийся неравномерно рост уровней, при </a:t>
            </a:r>
            <a:r>
              <a:rPr lang="ru-RU" sz="3000" i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0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тренд отражает замедляющееся неравномерно уменьшение уровней.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2267744" y="2132856"/>
            <a:ext cx="4329327" cy="2021483"/>
            <a:chOff x="2267744" y="548680"/>
            <a:chExt cx="4329327" cy="2021483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2267744" y="548680"/>
              <a:ext cx="4329327" cy="553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3000" dirty="0" smtClean="0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Гиперболический </a:t>
              </a:r>
              <a:r>
                <a:rPr lang="ru-RU" sz="3000" dirty="0" smtClean="0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тренд:</a:t>
              </a:r>
              <a:endPara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46082" name="Object 2"/>
            <p:cNvGraphicFramePr>
              <a:graphicFrameLocks noChangeAspect="1"/>
            </p:cNvGraphicFramePr>
            <p:nvPr/>
          </p:nvGraphicFramePr>
          <p:xfrm>
            <a:off x="3387725" y="1244600"/>
            <a:ext cx="2224088" cy="1325563"/>
          </p:xfrm>
          <a:graphic>
            <a:graphicData uri="http://schemas.openxmlformats.org/presentationml/2006/ole">
              <p:oleObj spid="_x0000_s46082" name="Equation" r:id="rId3" imgW="749160" imgH="457200" progId="Equation.DSMT4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395536" y="404664"/>
          <a:ext cx="828092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979712" y="5949280"/>
            <a:ext cx="54463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Пример гиперболического тренда</a:t>
            </a:r>
            <a:endParaRPr lang="ru-RU" sz="28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47664" y="332656"/>
            <a:ext cx="607211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Свойства гиперболического тренда:</a:t>
            </a:r>
            <a:endParaRPr lang="ru-RU" sz="30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124744"/>
            <a:ext cx="87849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1)	абсолютный прирост или сокращение уровней, ускорение абсолютных изменений, темп изменения – все эти показатели не являются постоянными. При </a:t>
            </a:r>
            <a:r>
              <a:rPr lang="ru-RU" sz="3000" i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30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&gt; 0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уровни замедленно уменьшаются, отрицательные абсолютные изменения, а также положительные ускорения тоже уменьшаются, цепные темпы изменения растут и стремятся к 100%;</a:t>
            </a:r>
          </a:p>
          <a:p>
            <a:pPr algn="just"/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2)	при </a:t>
            </a:r>
            <a:r>
              <a:rPr lang="ru-RU" sz="3000" i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30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&lt; 0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уровни замедленно возрастают, положительные абсолютные изменения, а также отрицательные ускорения и цепные темпы роста замедленно уменьшаются, стремясь к 100%.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323528" y="332656"/>
          <a:ext cx="8568952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907704" y="6021288"/>
            <a:ext cx="54462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Пример логарифмического тренда</a:t>
            </a:r>
            <a:endParaRPr lang="ru-RU" sz="28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75656" y="260648"/>
            <a:ext cx="617015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Свойства логарифмического тренда:</a:t>
            </a:r>
            <a:endParaRPr lang="ru-RU" sz="30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124744"/>
            <a:ext cx="8784976" cy="5641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1) если </a:t>
            </a:r>
            <a:r>
              <a:rPr lang="ru-RU" sz="3000" i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30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&gt; 0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то уровни возрастают, но с замедлением, а если </a:t>
            </a:r>
            <a:r>
              <a:rPr lang="ru-RU" sz="3000" i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30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&lt; 0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то уровни тренда уменьшаются, тоже с замедлением;</a:t>
            </a:r>
          </a:p>
          <a:p>
            <a:pPr algn="just">
              <a:lnSpc>
                <a:spcPct val="110000"/>
              </a:lnSpc>
            </a:pP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2) абсолютные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изменения уровней по модулю всегда уменьшаются со временем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lnSpc>
                <a:spcPct val="110000"/>
              </a:lnSpc>
            </a:pP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3) ускорения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абсолютных изменений имеют знак, противоположный самим абсолютным изменениям, а по модулю постепенно уменьшаются;</a:t>
            </a:r>
          </a:p>
          <a:p>
            <a:pPr algn="just">
              <a:lnSpc>
                <a:spcPct val="110000"/>
              </a:lnSpc>
            </a:pP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4) цепные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темпы изменения постепенно приближаются к 100% при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максимальных значениях </a:t>
            </a:r>
            <a:r>
              <a:rPr lang="en-US" sz="30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t.</a:t>
            </a:r>
            <a:endParaRPr lang="ru-RU" sz="30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6865" name="Object 1"/>
          <p:cNvGraphicFramePr>
            <a:graphicFrameLocks noChangeAspect="1"/>
          </p:cNvGraphicFramePr>
          <p:nvPr/>
        </p:nvGraphicFramePr>
        <p:xfrm>
          <a:off x="1475656" y="404664"/>
          <a:ext cx="6009899" cy="720080"/>
        </p:xfrm>
        <a:graphic>
          <a:graphicData uri="http://schemas.openxmlformats.org/presentationml/2006/ole">
            <p:oleObj spid="_x0000_s36865" name="Equation" r:id="rId3" imgW="1993680" imgH="241200" progId="Equation.DSMT4">
              <p:embed/>
            </p:oleObj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95536" y="1556792"/>
            <a:ext cx="8496944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sz="30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</a:t>
            </a:r>
            <a:r>
              <a:rPr lang="ru-RU" sz="3000" i="1" baseline="-25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30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суммарная ошибка;</a:t>
            </a:r>
          </a:p>
          <a:p>
            <a:pPr>
              <a:lnSpc>
                <a:spcPct val="150000"/>
              </a:lnSpc>
            </a:pPr>
            <a:r>
              <a:rPr lang="ru-RU" sz="30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</a:t>
            </a:r>
            <a:r>
              <a:rPr lang="ru-RU" sz="3000" i="1" baseline="-25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ошибки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информации;</a:t>
            </a:r>
            <a:endParaRPr lang="ru-RU" sz="30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30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</a:t>
            </a:r>
            <a:r>
              <a:rPr lang="ru-RU" sz="3000" i="1" baseline="-25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ошибки метода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прогнозирования;</a:t>
            </a:r>
            <a:endParaRPr lang="ru-RU" sz="30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30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</a:t>
            </a:r>
            <a:r>
              <a:rPr lang="ru-RU" sz="3000" i="1" baseline="-25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ошибки вычислительных процедур;</a:t>
            </a:r>
          </a:p>
          <a:p>
            <a:pPr>
              <a:lnSpc>
                <a:spcPct val="150000"/>
              </a:lnSpc>
            </a:pPr>
            <a:r>
              <a:rPr lang="ru-RU" sz="30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</a:t>
            </a:r>
            <a:r>
              <a:rPr lang="ru-RU" sz="3000" i="1" baseline="-25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ошибки,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обусловленные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субъективными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факторами;</a:t>
            </a:r>
            <a:endParaRPr lang="ru-RU" sz="30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30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</a:t>
            </a:r>
            <a:r>
              <a:rPr lang="ru-RU" sz="3000" i="1" baseline="-25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нерегулярная составляющая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ошибки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692696"/>
            <a:ext cx="82809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диапазоне изменения уровней от нуля до единицы уравнение </a:t>
            </a:r>
            <a:r>
              <a:rPr lang="ru-RU" sz="30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логистического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тренда имеет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вид:</a:t>
            </a:r>
            <a:endParaRPr lang="ru-RU" sz="30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8129" name="Object 1"/>
          <p:cNvGraphicFramePr>
            <a:graphicFrameLocks noChangeAspect="1"/>
          </p:cNvGraphicFramePr>
          <p:nvPr/>
        </p:nvGraphicFramePr>
        <p:xfrm>
          <a:off x="2771800" y="2636912"/>
          <a:ext cx="3052339" cy="1512168"/>
        </p:xfrm>
        <a:graphic>
          <a:graphicData uri="http://schemas.openxmlformats.org/presentationml/2006/ole">
            <p:oleObj spid="_x0000_s48129" name="Equation" r:id="rId3" imgW="927000" imgH="457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332656"/>
            <a:ext cx="842493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диапазон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изменения уровней ограничен не нулем и единицей, а любыми значениями, определяемыми исходя из существа задачи, обозначаемыми </a:t>
            </a:r>
            <a:r>
              <a:rPr lang="en-US" sz="3000" i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3000" i="1" baseline="-250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en-US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3000" i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3000" i="1" baseline="-250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min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то формула </a:t>
            </a:r>
            <a:r>
              <a:rPr lang="ru-RU" sz="30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логистического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тренда принимает вид:</a:t>
            </a:r>
          </a:p>
        </p:txBody>
      </p:sp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0417" name="Object 1"/>
          <p:cNvGraphicFramePr>
            <a:graphicFrameLocks noChangeAspect="1"/>
          </p:cNvGraphicFramePr>
          <p:nvPr/>
        </p:nvGraphicFramePr>
        <p:xfrm>
          <a:off x="1979712" y="3284984"/>
          <a:ext cx="5173206" cy="1512168"/>
        </p:xfrm>
        <a:graphic>
          <a:graphicData uri="http://schemas.openxmlformats.org/presentationml/2006/ole">
            <p:oleObj spid="_x0000_s60417" name="Equation" r:id="rId3" imgW="1562040" imgH="457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539552" y="332657"/>
          <a:ext cx="8064896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979712" y="6021288"/>
            <a:ext cx="49637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Пример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логистического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тренда</a:t>
            </a:r>
            <a:endParaRPr lang="ru-RU" sz="28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2" name="Группа 11"/>
          <p:cNvGrpSpPr/>
          <p:nvPr/>
        </p:nvGrpSpPr>
        <p:grpSpPr>
          <a:xfrm>
            <a:off x="2051720" y="188640"/>
            <a:ext cx="4911666" cy="1577054"/>
            <a:chOff x="2051720" y="188640"/>
            <a:chExt cx="4911666" cy="1577054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2051720" y="188640"/>
              <a:ext cx="4911666" cy="553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3000" dirty="0" smtClean="0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Линейное уравнение тренда:</a:t>
              </a:r>
              <a:endPara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38913" name="Object 1"/>
            <p:cNvGraphicFramePr>
              <a:graphicFrameLocks noChangeAspect="1"/>
            </p:cNvGraphicFramePr>
            <p:nvPr/>
          </p:nvGraphicFramePr>
          <p:xfrm>
            <a:off x="3131840" y="980728"/>
            <a:ext cx="2304256" cy="784966"/>
          </p:xfrm>
          <a:graphic>
            <a:graphicData uri="http://schemas.openxmlformats.org/presentationml/2006/ole">
              <p:oleObj spid="_x0000_s38913" name="Equation" r:id="rId3" imgW="863280" imgH="291960" progId="Equation.DSMT4">
                <p:embed/>
              </p:oleObj>
            </a:graphicData>
          </a:graphic>
        </p:graphicFrame>
      </p:grpSp>
      <p:grpSp>
        <p:nvGrpSpPr>
          <p:cNvPr id="11" name="Группа 10"/>
          <p:cNvGrpSpPr/>
          <p:nvPr/>
        </p:nvGrpSpPr>
        <p:grpSpPr>
          <a:xfrm>
            <a:off x="107504" y="1988840"/>
            <a:ext cx="8928992" cy="2522607"/>
            <a:chOff x="0" y="2852936"/>
            <a:chExt cx="9144000" cy="2522607"/>
          </a:xfrm>
        </p:grpSpPr>
        <p:sp>
          <p:nvSpPr>
            <p:cNvPr id="38917" name="Rectangle 5"/>
            <p:cNvSpPr>
              <a:spLocks noChangeArrowheads="1"/>
            </p:cNvSpPr>
            <p:nvPr/>
          </p:nvSpPr>
          <p:spPr bwMode="auto">
            <a:xfrm>
              <a:off x="0" y="2882553"/>
              <a:ext cx="9144000" cy="24929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   </a:t>
              </a:r>
              <a:r>
                <a:rPr lang="ru-RU" sz="2600" dirty="0" smtClean="0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– </a:t>
              </a:r>
              <a:r>
                <a:rPr lang="ru-RU" sz="2600" dirty="0" err="1" smtClean="0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выравненные</a:t>
              </a:r>
              <a:r>
                <a:rPr lang="ru-RU" sz="2600" dirty="0" smtClean="0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уровни </a:t>
              </a:r>
              <a:r>
                <a:rPr lang="ru-RU" sz="2600" dirty="0" smtClean="0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тренда для периодов времени с номером </a:t>
              </a:r>
              <a:r>
                <a:rPr lang="en-US" sz="2600" i="1" dirty="0" err="1" smtClean="0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ru-RU" sz="2600" dirty="0" smtClean="0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2600" dirty="0" smtClean="0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i="1" dirty="0" smtClean="0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ru-RU" sz="2600" dirty="0" smtClean="0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600" dirty="0" smtClean="0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– свободный член </a:t>
              </a:r>
              <a:r>
                <a:rPr lang="ru-RU" sz="2600" dirty="0" smtClean="0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уравнения;</a:t>
              </a:r>
              <a:endParaRPr lang="ru-RU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2600" dirty="0" smtClean="0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i="1" dirty="0" smtClean="0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ru-RU" sz="2600" dirty="0" smtClean="0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600" dirty="0" smtClean="0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– </a:t>
              </a:r>
              <a:r>
                <a:rPr lang="ru-RU" sz="2600" dirty="0" smtClean="0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среднее изменения </a:t>
              </a:r>
              <a:r>
                <a:rPr lang="ru-RU" sz="2600" dirty="0" smtClean="0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уровней ряда за единицу </a:t>
              </a:r>
              <a:r>
                <a:rPr lang="ru-RU" sz="2600" dirty="0" smtClean="0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времени</a:t>
              </a:r>
              <a:r>
                <a:rPr lang="ru-RU" sz="2600" dirty="0" smtClean="0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;</a:t>
              </a: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2600" dirty="0" smtClean="0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i="1" dirty="0" err="1" smtClean="0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sz="2600" i="1" baseline="-25000" dirty="0" err="1" smtClean="0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600" dirty="0" smtClean="0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600" dirty="0" smtClean="0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– номера моментов или периодов времени, к которым относятся уровни временного </a:t>
              </a:r>
              <a:r>
                <a:rPr lang="ru-RU" sz="2600" dirty="0" smtClean="0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ряда.</a:t>
              </a:r>
              <a:endParaRPr lang="ru-RU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38918" name="Object 6"/>
            <p:cNvGraphicFramePr>
              <a:graphicFrameLocks noChangeAspect="1"/>
            </p:cNvGraphicFramePr>
            <p:nvPr/>
          </p:nvGraphicFramePr>
          <p:xfrm>
            <a:off x="107504" y="2852936"/>
            <a:ext cx="323528" cy="496076"/>
          </p:xfrm>
          <a:graphic>
            <a:graphicData uri="http://schemas.openxmlformats.org/presentationml/2006/ole">
              <p:oleObj spid="_x0000_s38918" name="Equation" r:id="rId4" imgW="190440" imgH="291960" progId="Equation.DSMT4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467544" y="404664"/>
          <a:ext cx="835292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339752" y="5805264"/>
            <a:ext cx="491166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Линейное уравнение тренда</a:t>
            </a:r>
            <a:endParaRPr lang="ru-RU" sz="30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79712" y="260648"/>
            <a:ext cx="483042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Свойства линейного тренда:</a:t>
            </a:r>
            <a:endParaRPr lang="ru-RU" sz="30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124744"/>
            <a:ext cx="8784976" cy="558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равные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изменения за равные промежутки времени;</a:t>
            </a:r>
          </a:p>
          <a:p>
            <a:pPr algn="just">
              <a:lnSpc>
                <a:spcPct val="120000"/>
              </a:lnSpc>
            </a:pP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если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средний абсолютный прирост – положительная величина, то относительные приросты или темпы прироста постепенно уменьшаются;</a:t>
            </a:r>
          </a:p>
          <a:p>
            <a:pPr algn="just">
              <a:lnSpc>
                <a:spcPct val="120000"/>
              </a:lnSpc>
            </a:pP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если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среднее абсолютное изменение – отрицательная величина, то относительные изменения или темпы сокращения постепенно увеличиваются по абсолютной величине снижения к предыдущему уровню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30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340768"/>
            <a:ext cx="8496944" cy="39219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dirty="0" smtClean="0"/>
              <a:t>•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если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тенденция к сокращению уровней, а изучаемая величина является по определению положительной, то среднее изменение </a:t>
            </a:r>
            <a:r>
              <a:rPr lang="ru-RU" sz="3000" i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 может быть больше среднего уровня </a:t>
            </a:r>
            <a:r>
              <a:rPr lang="ru-RU" sz="30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lnSpc>
                <a:spcPct val="120000"/>
              </a:lnSpc>
            </a:pP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при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линейном тренде ускорение, т.е.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разность абсолютных изменений за последовательные периоды, равно нулю.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691680" y="260648"/>
            <a:ext cx="596580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Параболическое уравнение тренда:</a:t>
            </a:r>
            <a:endParaRPr lang="ru-RU" sz="30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215008" y="2384949"/>
            <a:ext cx="8749480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средний уровень </a:t>
            </a:r>
            <a:r>
              <a:rPr lang="ru-RU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тренда </a:t>
            </a:r>
            <a:r>
              <a:rPr lang="ru-RU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начальный </a:t>
            </a:r>
            <a:r>
              <a:rPr lang="ru-RU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момент или </a:t>
            </a:r>
            <a:r>
              <a:rPr lang="ru-RU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период времени </a:t>
            </a:r>
            <a:r>
              <a:rPr lang="en-US" sz="26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6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средний за весь период среднегодовой </a:t>
            </a:r>
            <a:r>
              <a:rPr lang="ru-RU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прирост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 – половина </a:t>
            </a:r>
            <a:r>
              <a:rPr lang="ru-RU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среднего ускорения.</a:t>
            </a:r>
            <a:endParaRPr lang="ru-RU" sz="26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9940" name="Object 4"/>
          <p:cNvGraphicFramePr>
            <a:graphicFrameLocks noChangeAspect="1"/>
          </p:cNvGraphicFramePr>
          <p:nvPr/>
        </p:nvGraphicFramePr>
        <p:xfrm>
          <a:off x="2627784" y="1052736"/>
          <a:ext cx="3672408" cy="792088"/>
        </p:xfrm>
        <a:graphic>
          <a:graphicData uri="http://schemas.openxmlformats.org/presentationml/2006/ole">
            <p:oleObj spid="_x0000_s39940" name="Equation" r:id="rId3" imgW="1320480" imgH="2919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251520" y="116632"/>
          <a:ext cx="8640960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51520" y="6165304"/>
            <a:ext cx="87023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Динамика численности населения России, тыс. человек</a:t>
            </a:r>
            <a:endParaRPr lang="ru-RU" sz="28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404664"/>
            <a:ext cx="836915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Свойства тренда в форме параболы 2-го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порядка:</a:t>
            </a:r>
            <a:endParaRPr lang="ru-RU" sz="30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124744"/>
            <a:ext cx="87849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абсолютные изменения за равные промежутки времени – неравные, но равномерно возрастающие или равномерно убывающие;</a:t>
            </a:r>
          </a:p>
          <a:p>
            <a:pPr algn="just">
              <a:lnSpc>
                <a:spcPct val="120000"/>
              </a:lnSpc>
            </a:pP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парабола, рассматриваемая относительно ее математической формы, имеет две ветви: восходящую с увеличением уровней признака и нисходящую с их уменьшением;</a:t>
            </a:r>
          </a:p>
          <a:p>
            <a:pPr algn="just">
              <a:lnSpc>
                <a:spcPct val="120000"/>
              </a:lnSpc>
            </a:pP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свободный член уравнения </a:t>
            </a:r>
            <a:r>
              <a:rPr lang="ru-RU" sz="30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правило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величина положительная, поэтому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характер тенденции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определяется знаками параметров </a:t>
            </a:r>
            <a:r>
              <a:rPr lang="ru-RU" sz="3000" i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30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0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с:</a:t>
            </a:r>
            <a:endParaRPr lang="ru-RU" sz="3000" i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717</Words>
  <Application>Microsoft Office PowerPoint</Application>
  <PresentationFormat>Экран (4:3)</PresentationFormat>
  <Paragraphs>61</Paragraphs>
  <Slides>22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4" baseType="lpstr">
      <vt:lpstr>Тема Office</vt:lpstr>
      <vt:lpstr>MathType 6.0 Equation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Юрий Скрипниченко</dc:creator>
  <cp:lastModifiedBy>Юрий Скрипниченко</cp:lastModifiedBy>
  <cp:revision>27</cp:revision>
  <dcterms:created xsi:type="dcterms:W3CDTF">2015-10-29T10:09:33Z</dcterms:created>
  <dcterms:modified xsi:type="dcterms:W3CDTF">2016-03-28T21:31:35Z</dcterms:modified>
</cp:coreProperties>
</file>